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75" r:id="rId5"/>
    <p:sldId id="258" r:id="rId6"/>
    <p:sldId id="276" r:id="rId7"/>
    <p:sldId id="259" r:id="rId8"/>
    <p:sldId id="277" r:id="rId9"/>
    <p:sldId id="260" r:id="rId10"/>
    <p:sldId id="278" r:id="rId11"/>
    <p:sldId id="267" r:id="rId12"/>
    <p:sldId id="279" r:id="rId13"/>
    <p:sldId id="262" r:id="rId14"/>
    <p:sldId id="280" r:id="rId15"/>
    <p:sldId id="263" r:id="rId16"/>
    <p:sldId id="281" r:id="rId17"/>
    <p:sldId id="264" r:id="rId18"/>
    <p:sldId id="282" r:id="rId19"/>
    <p:sldId id="265" r:id="rId20"/>
    <p:sldId id="284" r:id="rId21"/>
    <p:sldId id="272" r:id="rId22"/>
    <p:sldId id="283" r:id="rId23"/>
    <p:sldId id="269" r:id="rId24"/>
    <p:sldId id="285" r:id="rId25"/>
    <p:sldId id="286" r:id="rId26"/>
    <p:sldId id="27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301"/>
    <a:srgbClr val="8FC36B"/>
    <a:srgbClr val="3484CC"/>
    <a:srgbClr val="C8DDF1"/>
    <a:srgbClr val="F78879"/>
    <a:srgbClr val="9ECB7F"/>
    <a:srgbClr val="F89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9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08" y="13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42508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42017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656785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3037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102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319744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3054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092985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48787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2120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7821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H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H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96C41-7211-4E5E-A25B-169A1FE6F111}" type="datetimeFigureOut">
              <a:rPr lang="en-HK" smtClean="0"/>
              <a:t>15/1/2024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7C49C-0288-4033-8C64-0C3158B2541A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4234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image" Target="../media/image3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24" Type="http://schemas.openxmlformats.org/officeDocument/2006/relationships/image" Target="../media/image14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openxmlformats.org/officeDocument/2006/relationships/image" Target="../media/image7.png"/><Relationship Id="rId19" Type="http://schemas.microsoft.com/office/2007/relationships/hdphoto" Target="../media/hdphoto9.wdp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5.png"/><Relationship Id="rId18" Type="http://schemas.microsoft.com/office/2007/relationships/hdphoto" Target="../media/hdphoto2.wdp"/><Relationship Id="rId26" Type="http://schemas.microsoft.com/office/2007/relationships/hdphoto" Target="../media/hdphoto16.wdp"/><Relationship Id="rId3" Type="http://schemas.openxmlformats.org/officeDocument/2006/relationships/image" Target="../media/image10.png"/><Relationship Id="rId21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microsoft.com/office/2007/relationships/hdphoto" Target="../media/hdphoto12.wdp"/><Relationship Id="rId17" Type="http://schemas.openxmlformats.org/officeDocument/2006/relationships/image" Target="../media/image4.png"/><Relationship Id="rId25" Type="http://schemas.openxmlformats.org/officeDocument/2006/relationships/image" Target="../media/image18.png"/><Relationship Id="rId2" Type="http://schemas.openxmlformats.org/officeDocument/2006/relationships/image" Target="../media/image1.png"/><Relationship Id="rId16" Type="http://schemas.microsoft.com/office/2007/relationships/hdphoto" Target="../media/hdphoto1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14.png"/><Relationship Id="rId24" Type="http://schemas.microsoft.com/office/2007/relationships/hdphoto" Target="../media/hdphoto15.wdp"/><Relationship Id="rId5" Type="http://schemas.openxmlformats.org/officeDocument/2006/relationships/image" Target="../media/image11.png"/><Relationship Id="rId15" Type="http://schemas.openxmlformats.org/officeDocument/2006/relationships/image" Target="../media/image3.png"/><Relationship Id="rId23" Type="http://schemas.openxmlformats.org/officeDocument/2006/relationships/image" Target="../media/image17.png"/><Relationship Id="rId10" Type="http://schemas.microsoft.com/office/2007/relationships/hdphoto" Target="../media/hdphoto11.wdp"/><Relationship Id="rId19" Type="http://schemas.openxmlformats.org/officeDocument/2006/relationships/image" Target="../media/image5.png"/><Relationship Id="rId4" Type="http://schemas.microsoft.com/office/2007/relationships/hdphoto" Target="../media/hdphoto8.wdp"/><Relationship Id="rId9" Type="http://schemas.openxmlformats.org/officeDocument/2006/relationships/image" Target="../media/image13.png"/><Relationship Id="rId14" Type="http://schemas.microsoft.com/office/2007/relationships/hdphoto" Target="../media/hdphoto13.wdp"/><Relationship Id="rId22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0.wdp"/><Relationship Id="rId18" Type="http://schemas.openxmlformats.org/officeDocument/2006/relationships/image" Target="../media/image18.png"/><Relationship Id="rId26" Type="http://schemas.openxmlformats.org/officeDocument/2006/relationships/image" Target="../media/image9.png"/><Relationship Id="rId3" Type="http://schemas.microsoft.com/office/2007/relationships/hdphoto" Target="../media/hdphoto11.wdp"/><Relationship Id="rId21" Type="http://schemas.microsoft.com/office/2007/relationships/hdphoto" Target="../media/hdphoto4.wdp"/><Relationship Id="rId7" Type="http://schemas.microsoft.com/office/2007/relationships/hdphoto" Target="../media/hdphoto13.wdp"/><Relationship Id="rId12" Type="http://schemas.openxmlformats.org/officeDocument/2006/relationships/image" Target="../media/image12.png"/><Relationship Id="rId17" Type="http://schemas.microsoft.com/office/2007/relationships/hdphoto" Target="../media/hdphoto15.wdp"/><Relationship Id="rId25" Type="http://schemas.microsoft.com/office/2007/relationships/hdphoto" Target="../media/hdphoto6.wdp"/><Relationship Id="rId2" Type="http://schemas.openxmlformats.org/officeDocument/2006/relationships/image" Target="../media/image13.png"/><Relationship Id="rId16" Type="http://schemas.openxmlformats.org/officeDocument/2006/relationships/image" Target="../media/image17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9.wdp"/><Relationship Id="rId24" Type="http://schemas.openxmlformats.org/officeDocument/2006/relationships/image" Target="../media/image8.png"/><Relationship Id="rId5" Type="http://schemas.microsoft.com/office/2007/relationships/hdphoto" Target="../media/hdphoto12.wdp"/><Relationship Id="rId15" Type="http://schemas.microsoft.com/office/2007/relationships/hdphoto" Target="../media/hdphoto14.wdp"/><Relationship Id="rId23" Type="http://schemas.microsoft.com/office/2007/relationships/hdphoto" Target="../media/hdphoto5.wdp"/><Relationship Id="rId10" Type="http://schemas.openxmlformats.org/officeDocument/2006/relationships/image" Target="../media/image11.png"/><Relationship Id="rId19" Type="http://schemas.microsoft.com/office/2007/relationships/hdphoto" Target="../media/hdphoto16.wdp"/><Relationship Id="rId4" Type="http://schemas.openxmlformats.org/officeDocument/2006/relationships/image" Target="../media/image14.png"/><Relationship Id="rId9" Type="http://schemas.microsoft.com/office/2007/relationships/hdphoto" Target="../media/hdphoto8.wdp"/><Relationship Id="rId14" Type="http://schemas.openxmlformats.org/officeDocument/2006/relationships/image" Target="../media/image16.png"/><Relationship Id="rId22" Type="http://schemas.openxmlformats.org/officeDocument/2006/relationships/image" Target="../media/image7.png"/><Relationship Id="rId27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801" y="2706913"/>
            <a:ext cx="9144000" cy="1173163"/>
          </a:xfrm>
        </p:spPr>
        <p:txBody>
          <a:bodyPr>
            <a:normAutofit/>
          </a:bodyPr>
          <a:lstStyle/>
          <a:p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Low Carbon </a:t>
            </a:r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Diet Quiz</a:t>
            </a:r>
            <a:endParaRPr lang="en-HK" b="1" u="sng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55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</a:t>
            </a:r>
            <a:r>
              <a:rPr lang="en-HK" altLang="zh-TW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5</a:t>
            </a:r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are Summer’s seasonal food?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59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-252082" y="2347811"/>
            <a:ext cx="6369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 Rounded MT Bold" panose="020F0704030504030204" pitchFamily="34" charset="0"/>
              </a:rPr>
              <a:t>Watermelon</a:t>
            </a:r>
            <a:r>
              <a:rPr lang="en-HK" altLang="zh-TW" sz="3200" b="1" dirty="0" smtClean="0">
                <a:latin typeface="Arial Rounded MT Bold" panose="020F0704030504030204" pitchFamily="34" charset="0"/>
              </a:rPr>
              <a:t>, </a:t>
            </a:r>
            <a:r>
              <a:rPr lang="en-US" sz="3200" b="1" dirty="0" smtClean="0">
                <a:latin typeface="Arial Rounded MT Bold" panose="020F0704030504030204" pitchFamily="34" charset="0"/>
              </a:rPr>
              <a:t>Winter gourd</a:t>
            </a:r>
            <a:r>
              <a:rPr lang="en-HK" altLang="zh-TW" sz="3200" b="1" dirty="0" smtClean="0">
                <a:latin typeface="Arial Rounded MT Bold" panose="020F0704030504030204" pitchFamily="34" charset="0"/>
              </a:rPr>
              <a:t>, </a:t>
            </a:r>
            <a:r>
              <a:rPr lang="en-US" sz="3200" b="1" dirty="0" smtClean="0">
                <a:latin typeface="Arial Rounded MT Bold" panose="020F0704030504030204" pitchFamily="34" charset="0"/>
              </a:rPr>
              <a:t>Okra</a:t>
            </a:r>
            <a:endParaRPr lang="en-US" sz="3200" dirty="0">
              <a:latin typeface="Arial Rounded MT Bold" panose="020F07040305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00" b="942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753">
            <a:off x="3622833" y="1080207"/>
            <a:ext cx="1587247" cy="1587247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8" b="100000" l="10000" r="99773">
                        <a14:foregroundMark x1="35455" y1="76109" x2="35455" y2="76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975">
            <a:off x="331837" y="1049919"/>
            <a:ext cx="1605265" cy="107017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481" b="93096" l="0" r="98824">
                        <a14:foregroundMark x1="20118" y1="43515" x2="20118" y2="43515"/>
                        <a14:backgroundMark x1="44471" y1="83891" x2="44471" y2="83891"/>
                        <a14:backgroundMark x1="52471" y1="74059" x2="52471" y2="74059"/>
                        <a14:backgroundMark x1="71412" y1="71757" x2="71412" y2="71757"/>
                        <a14:backgroundMark x1="61529" y1="71757" x2="61529" y2="71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8466"/>
          <a:stretch/>
        </p:blipFill>
        <p:spPr>
          <a:xfrm rot="1139159">
            <a:off x="3659399" y="205433"/>
            <a:ext cx="2133345" cy="925681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72600" l="5400" r="90000">
                        <a14:backgroundMark x1="16200" y1="61800" x2="16200" y2="61800"/>
                        <a14:backgroundMark x1="21200" y1="65000" x2="21200" y2="65000"/>
                        <a14:backgroundMark x1="26200" y1="67000" x2="26200" y2="67000"/>
                        <a14:backgroundMark x1="28200" y1="67000" x2="28200" y2="67000"/>
                        <a14:backgroundMark x1="28200" y1="67000" x2="25800" y2="67400"/>
                        <a14:backgroundMark x1="24400" y1="65400" x2="24400" y2="65400"/>
                        <a14:backgroundMark x1="30200" y1="68200" x2="30200" y2="68200"/>
                        <a14:backgroundMark x1="39800" y1="71800" x2="39800" y2="71800"/>
                        <a14:backgroundMark x1="39800" y1="71800" x2="45600" y2="72400"/>
                        <a14:backgroundMark x1="53800" y1="72000" x2="53800" y2="72000"/>
                        <a14:backgroundMark x1="64800" y1="64800" x2="64800" y2="64800"/>
                        <a14:backgroundMark x1="31000" y1="33400" x2="31000" y2="33400"/>
                        <a14:backgroundMark x1="30800" y1="33600" x2="3060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4839">
            <a:off x="4486743" y="3387800"/>
            <a:ext cx="1657996" cy="165799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4445" b="64554" l="1167" r="97917">
                        <a14:backgroundMark x1="2917" y1="37448" x2="2917" y2="37448"/>
                        <a14:backgroundMark x1="2917" y1="37448" x2="20917" y2="43286"/>
                        <a14:backgroundMark x1="9500" y1="48040" x2="9500" y2="48040"/>
                        <a14:backgroundMark x1="9500" y1="48040" x2="2917" y2="57214"/>
                        <a14:backgroundMark x1="23250" y1="52711" x2="23250" y2="52711"/>
                        <a14:backgroundMark x1="7833" y1="57048" x2="7833" y2="57048"/>
                        <a14:backgroundMark x1="7833" y1="57048" x2="24167" y2="52210"/>
                        <a14:backgroundMark x1="24167" y1="52377" x2="23833" y2="52711"/>
                        <a14:backgroundMark x1="30083" y1="53378" x2="30083" y2="53378"/>
                        <a14:backgroundMark x1="31167" y1="57298" x2="31167" y2="57298"/>
                        <a14:backgroundMark x1="31250" y1="57381" x2="30167" y2="53545"/>
                        <a14:backgroundMark x1="41833" y1="57048" x2="41833" y2="57048"/>
                        <a14:backgroundMark x1="41750" y1="56964" x2="30667" y2="57465"/>
                        <a14:backgroundMark x1="56250" y1="60050" x2="56250" y2="60050"/>
                        <a14:backgroundMark x1="56250" y1="59967" x2="41667" y2="57048"/>
                        <a14:backgroundMark x1="56417" y1="59049" x2="56417" y2="59049"/>
                        <a14:backgroundMark x1="59250" y1="60801" x2="59250" y2="60801"/>
                        <a14:backgroundMark x1="59083" y1="60801" x2="56500" y2="60217"/>
                        <a14:backgroundMark x1="59417" y1="60717" x2="59417" y2="60717"/>
                        <a14:backgroundMark x1="59417" y1="60717" x2="58750" y2="63386"/>
                        <a14:backgroundMark x1="59083" y1="63470" x2="59083" y2="63470"/>
                        <a14:backgroundMark x1="59083" y1="63470" x2="95417" y2="51710"/>
                        <a14:backgroundMark x1="69750" y1="58799" x2="69750" y2="58799"/>
                        <a14:backgroundMark x1="69750" y1="58799" x2="76917" y2="57465"/>
                        <a14:backgroundMark x1="66583" y1="60467" x2="66583" y2="60467"/>
                        <a14:backgroundMark x1="95583" y1="50375" x2="95583" y2="50375"/>
                        <a14:backgroundMark x1="97083" y1="48457" x2="97083" y2="48457"/>
                        <a14:backgroundMark x1="97250" y1="47706" x2="97250" y2="47706"/>
                        <a14:backgroundMark x1="94917" y1="44120" x2="94917" y2="44120"/>
                        <a14:backgroundMark x1="85500" y1="41618" x2="85500" y2="41618"/>
                        <a14:backgroundMark x1="85667" y1="41618" x2="95250" y2="43620"/>
                        <a14:backgroundMark x1="95250" y1="43620" x2="94250" y2="44204"/>
                        <a14:backgroundMark x1="60750" y1="38866" x2="60750" y2="38866"/>
                        <a14:backgroundMark x1="60750" y1="38866" x2="86667" y2="41618"/>
                        <a14:backgroundMark x1="86667" y1="41618" x2="86667" y2="41618"/>
                        <a14:backgroundMark x1="48667" y1="36364" x2="48667" y2="36364"/>
                        <a14:backgroundMark x1="49000" y1="36364" x2="60500" y2="38699"/>
                        <a14:backgroundMark x1="45917" y1="38866" x2="45917" y2="38866"/>
                        <a14:backgroundMark x1="45833" y1="38699" x2="27167" y2="39033"/>
                        <a14:backgroundMark x1="50500" y1="38866" x2="50500" y2="3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762" b="34805"/>
          <a:stretch/>
        </p:blipFill>
        <p:spPr>
          <a:xfrm rot="20144973">
            <a:off x="131750" y="3767589"/>
            <a:ext cx="1623345" cy="558495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209">
            <a:off x="912605" y="4486016"/>
            <a:ext cx="1497643" cy="126101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655" b="93173" l="5963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118">
            <a:off x="3599489" y="4212634"/>
            <a:ext cx="1144135" cy="1543152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11600" y="5707755"/>
            <a:ext cx="5873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Chicken, Pork, Chinese cabbage, Flathead </a:t>
            </a:r>
            <a:r>
              <a:rPr lang="en-HK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mullet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6066191" y="1094915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6774">
            <a:off x="10175527" y="1064274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751129" y="-59769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9" name="Content Placeholder 3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10448938" y="4574731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65" y="4782298"/>
            <a:ext cx="1972049" cy="1232531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9768180" y="3770432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grpSp>
        <p:nvGrpSpPr>
          <p:cNvPr id="2" name="Group 1"/>
          <p:cNvGrpSpPr/>
          <p:nvPr/>
        </p:nvGrpSpPr>
        <p:grpSpPr>
          <a:xfrm>
            <a:off x="-233831" y="-33789"/>
            <a:ext cx="6377694" cy="3481865"/>
            <a:chOff x="-236509" y="-33789"/>
            <a:chExt cx="6369914" cy="3481865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-33789"/>
              <a:ext cx="6038850" cy="3481865"/>
              <a:chOff x="0" y="-43340"/>
              <a:chExt cx="6038850" cy="3481865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0" y="-43340"/>
                <a:ext cx="6038850" cy="3481865"/>
                <a:chOff x="71815" y="-42567"/>
                <a:chExt cx="6038850" cy="3481865"/>
              </a:xfrm>
              <a:solidFill>
                <a:srgbClr val="F78879"/>
              </a:solidFill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71815" y="773"/>
                  <a:ext cx="6038850" cy="3438525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 b="1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rgbClr val="F89E92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2306497" y="-42567"/>
                  <a:ext cx="1238983" cy="24006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en-US" sz="15000" b="1" spc="50" dirty="0">
                      <a:ln w="9525" cmpd="sng">
                        <a:solidFill>
                          <a:schemeClr val="accent1"/>
                        </a:solidFill>
                        <a:prstDash val="solid"/>
                      </a:ln>
                      <a:solidFill>
                        <a:srgbClr val="70AD47">
                          <a:tint val="1000"/>
                        </a:srgbClr>
                      </a:solidFill>
                      <a:effectLst>
                        <a:glow rad="38100">
                          <a:schemeClr val="accent1">
                            <a:alpha val="40000"/>
                          </a:schemeClr>
                        </a:glow>
                      </a:effectLst>
                    </a:rPr>
                    <a:t>A</a:t>
                  </a:r>
                  <a:endParaRPr lang="en-US" sz="15000" b="1" cap="none" spc="50" dirty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endParaRPr>
                </a:p>
              </p:txBody>
            </p:sp>
          </p:grpSp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000" b="94200" l="2400" r="976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832753">
                <a:off x="3695626" y="1080207"/>
                <a:ext cx="1587247" cy="1587247"/>
              </a:xfrm>
              <a:prstGeom prst="rect">
                <a:avLst/>
              </a:prstGeom>
              <a:effectLst>
                <a:glow rad="63500">
                  <a:srgbClr val="000000">
                    <a:alpha val="60000"/>
                  </a:srgbClr>
                </a:glow>
              </a:effectLst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98" b="100000" l="10000" r="99773">
                            <a14:foregroundMark x1="35455" y1="76109" x2="35455" y2="7610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90975">
                <a:off x="404630" y="1049919"/>
                <a:ext cx="1605265" cy="1070177"/>
              </a:xfrm>
              <a:prstGeom prst="rect">
                <a:avLst/>
              </a:prstGeom>
              <a:effectLst>
                <a:glow rad="101600">
                  <a:srgbClr val="000000">
                    <a:alpha val="60000"/>
                  </a:srgbClr>
                </a:glow>
              </a:effectLst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5481" b="93096" l="0" r="98824">
                            <a14:foregroundMark x1="20118" y1="43515" x2="20118" y2="43515"/>
                            <a14:backgroundMark x1="44471" y1="83891" x2="44471" y2="83891"/>
                            <a14:backgroundMark x1="52471" y1="74059" x2="52471" y2="74059"/>
                            <a14:backgroundMark x1="71412" y1="71757" x2="71412" y2="71757"/>
                            <a14:backgroundMark x1="61529" y1="71757" x2="61529" y2="7175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374" b="8466"/>
              <a:stretch/>
            </p:blipFill>
            <p:spPr>
              <a:xfrm rot="1139159">
                <a:off x="3732192" y="205433"/>
                <a:ext cx="2133345" cy="925681"/>
              </a:xfrm>
              <a:prstGeom prst="rect">
                <a:avLst/>
              </a:prstGeom>
              <a:effectLst>
                <a:glow rad="101600">
                  <a:srgbClr val="010101">
                    <a:alpha val="60000"/>
                  </a:srgbClr>
                </a:glow>
              </a:effectLst>
            </p:spPr>
          </p:pic>
        </p:grpSp>
        <p:sp>
          <p:nvSpPr>
            <p:cNvPr id="31" name="TextBox 30"/>
            <p:cNvSpPr txBox="1"/>
            <p:nvPr/>
          </p:nvSpPr>
          <p:spPr>
            <a:xfrm>
              <a:off x="-236509" y="2352893"/>
              <a:ext cx="636991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Arial Rounded MT Bold" panose="020F0704030504030204" pitchFamily="34" charset="0"/>
                </a:rPr>
                <a:t>Watermelon</a:t>
              </a:r>
              <a:r>
                <a:rPr lang="en-HK" altLang="zh-TW" sz="3200" b="1" dirty="0" smtClean="0">
                  <a:latin typeface="Arial Rounded MT Bold" panose="020F0704030504030204" pitchFamily="34" charset="0"/>
                </a:rPr>
                <a:t>, </a:t>
              </a:r>
              <a:r>
                <a:rPr lang="en-US" sz="3200" b="1" dirty="0" smtClean="0">
                  <a:latin typeface="Arial Rounded MT Bold" panose="020F0704030504030204" pitchFamily="34" charset="0"/>
                </a:rPr>
                <a:t>Winter gourd</a:t>
              </a:r>
              <a:r>
                <a:rPr lang="en-HK" altLang="zh-TW" sz="3200" b="1" dirty="0" smtClean="0">
                  <a:latin typeface="Arial Rounded MT Bold" panose="020F0704030504030204" pitchFamily="34" charset="0"/>
                </a:rPr>
                <a:t>, </a:t>
              </a:r>
              <a:r>
                <a:rPr lang="en-US" sz="3200" b="1" dirty="0" smtClean="0">
                  <a:latin typeface="Arial Rounded MT Bold" panose="020F0704030504030204" pitchFamily="34" charset="0"/>
                </a:rPr>
                <a:t>Okra</a:t>
              </a:r>
              <a:endParaRPr lang="en-US" sz="3200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744379" y="2585209"/>
            <a:ext cx="6779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Grape, Corn, Pumpkin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018715" y="6088543"/>
            <a:ext cx="6153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HK" altLang="zh-TW" sz="3200" b="1" dirty="0" smtClean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rPr>
              <a:t>Strawberry, Broccoli, Carrot</a:t>
            </a:r>
            <a:endParaRPr lang="en-HK" sz="3200" b="1" dirty="0">
              <a:solidFill>
                <a:prstClr val="black"/>
              </a:solidFill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90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6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are Winter’s seasonal food?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38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6011627" y="2530087"/>
            <a:ext cx="6153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HK" altLang="zh-TW" sz="3200" b="1" dirty="0" smtClean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rPr>
              <a:t>Strawberry, Broccoli, Carrot</a:t>
            </a:r>
            <a:endParaRPr lang="en-HK" sz="3200" b="1" dirty="0">
              <a:solidFill>
                <a:prstClr val="black"/>
              </a:solidFill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57054" y="6013532"/>
            <a:ext cx="6779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Grape, Corn, Pumpkin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87324" y="4369375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878">
            <a:off x="4480360" y="3992498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22810" y="3263012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10458769" y="991735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857" y="998039"/>
            <a:ext cx="2059397" cy="1287124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9687798" y="235976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-252082" y="2347811"/>
            <a:ext cx="6369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 Rounded MT Bold" panose="020F0704030504030204" pitchFamily="34" charset="0"/>
              </a:rPr>
              <a:t>Watermelon</a:t>
            </a:r>
            <a:r>
              <a:rPr lang="en-HK" altLang="zh-TW" sz="3200" b="1" dirty="0" smtClean="0">
                <a:latin typeface="Arial Rounded MT Bold" panose="020F0704030504030204" pitchFamily="34" charset="0"/>
              </a:rPr>
              <a:t>, </a:t>
            </a:r>
            <a:r>
              <a:rPr lang="en-US" sz="3200" b="1" dirty="0" smtClean="0">
                <a:latin typeface="Arial Rounded MT Bold" panose="020F0704030504030204" pitchFamily="34" charset="0"/>
              </a:rPr>
              <a:t>Winter gourd</a:t>
            </a:r>
            <a:r>
              <a:rPr lang="en-HK" altLang="zh-TW" sz="3200" b="1" dirty="0" smtClean="0">
                <a:latin typeface="Arial Rounded MT Bold" panose="020F0704030504030204" pitchFamily="34" charset="0"/>
              </a:rPr>
              <a:t>, </a:t>
            </a:r>
            <a:r>
              <a:rPr lang="en-US" sz="3200" b="1" dirty="0" smtClean="0">
                <a:latin typeface="Arial Rounded MT Bold" panose="020F0704030504030204" pitchFamily="34" charset="0"/>
              </a:rPr>
              <a:t>Okra</a:t>
            </a:r>
            <a:endParaRPr lang="en-US" sz="3200" dirty="0">
              <a:latin typeface="Arial Rounded MT Bold" panose="020F07040305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000" b="942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753">
            <a:off x="4190647" y="901704"/>
            <a:ext cx="1587247" cy="1587247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898" b="100000" l="10000" r="99773">
                        <a14:foregroundMark x1="35455" y1="76109" x2="35455" y2="76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708">
            <a:off x="378546" y="911784"/>
            <a:ext cx="1730773" cy="1153849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5481" b="93096" l="0" r="98824">
                        <a14:foregroundMark x1="20118" y1="43515" x2="20118" y2="43515"/>
                        <a14:backgroundMark x1="44471" y1="83891" x2="44471" y2="83891"/>
                        <a14:backgroundMark x1="52471" y1="74059" x2="52471" y2="74059"/>
                        <a14:backgroundMark x1="71412" y1="71757" x2="71412" y2="71757"/>
                        <a14:backgroundMark x1="61529" y1="71757" x2="61529" y2="71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8466"/>
          <a:stretch/>
        </p:blipFill>
        <p:spPr>
          <a:xfrm rot="211338">
            <a:off x="3448432" y="110993"/>
            <a:ext cx="1918112" cy="832289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877" b="86243" l="3718" r="95385">
                        <a14:backgroundMark x1="10385" y1="64374" x2="10385" y2="64374"/>
                        <a14:backgroundMark x1="13462" y1="68254" x2="13462" y2="68254"/>
                        <a14:backgroundMark x1="15769" y1="70723" x2="15769" y2="70723"/>
                        <a14:backgroundMark x1="17308" y1="71605" x2="17308" y2="71605"/>
                        <a14:backgroundMark x1="20256" y1="73721" x2="20256" y2="73721"/>
                        <a14:backgroundMark x1="22308" y1="74956" x2="22308" y2="74956"/>
                        <a14:backgroundMark x1="28718" y1="80776" x2="28718" y2="80776"/>
                        <a14:backgroundMark x1="47308" y1="83069" x2="47308" y2="83069"/>
                        <a14:backgroundMark x1="50769" y1="83598" x2="50769" y2="83598"/>
                        <a14:backgroundMark x1="78333" y1="60847" x2="78333" y2="60847"/>
                        <a14:backgroundMark x1="82821" y1="52028" x2="82821" y2="52028"/>
                        <a14:backgroundMark x1="81923" y1="36861" x2="81923" y2="36861"/>
                        <a14:backgroundMark x1="85256" y1="35450" x2="85256" y2="35450"/>
                        <a14:backgroundMark x1="79231" y1="28042" x2="79231" y2="28042"/>
                        <a14:backgroundMark x1="77564" y1="26102" x2="77564" y2="26102"/>
                        <a14:backgroundMark x1="78974" y1="24691" x2="78974" y2="24691"/>
                        <a14:backgroundMark x1="60641" y1="83422" x2="60641" y2="83422"/>
                        <a14:backgroundMark x1="83590" y1="75309" x2="83590" y2="75309"/>
                        <a14:backgroundMark x1="83846" y1="65608" x2="83846" y2="6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3386">
            <a:off x="9761332" y="3533630"/>
            <a:ext cx="1444687" cy="10501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667" b="90000" l="1167" r="98500">
                        <a14:backgroundMark x1="43333" y1="57167" x2="43333" y2="57167"/>
                        <a14:backgroundMark x1="42500" y1="59167" x2="42500" y2="5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458">
            <a:off x="6330258" y="4139937"/>
            <a:ext cx="1781978" cy="1781978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3839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375" y="4639456"/>
            <a:ext cx="1559988" cy="1164792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sp>
        <p:nvSpPr>
          <p:cNvPr id="21" name="TextBox 20"/>
          <p:cNvSpPr txBox="1"/>
          <p:nvPr/>
        </p:nvSpPr>
        <p:spPr>
          <a:xfrm>
            <a:off x="5912456" y="6015941"/>
            <a:ext cx="6444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Orange, Snow pea, Cabbage</a:t>
            </a:r>
            <a:endParaRPr lang="zh-TW" altLang="en-US" sz="32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40696" y="-56062"/>
            <a:ext cx="6176059" cy="3481091"/>
            <a:chOff x="6040696" y="-56062"/>
            <a:chExt cx="6176059" cy="3481091"/>
          </a:xfrm>
        </p:grpSpPr>
        <p:grpSp>
          <p:nvGrpSpPr>
            <p:cNvPr id="30" name="Group 29"/>
            <p:cNvGrpSpPr/>
            <p:nvPr/>
          </p:nvGrpSpPr>
          <p:grpSpPr>
            <a:xfrm>
              <a:off x="6040696" y="-56062"/>
              <a:ext cx="6176059" cy="3481091"/>
              <a:chOff x="6058077" y="-42566"/>
              <a:chExt cx="6176059" cy="3481091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058077" y="0"/>
                <a:ext cx="6153150" cy="3438525"/>
              </a:xfrm>
              <a:prstGeom prst="rect">
                <a:avLst/>
              </a:prstGeom>
              <a:solidFill>
                <a:srgbClr val="FFC30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8515160" y="-42566"/>
                <a:ext cx="1238983" cy="2400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B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6080986" y="2641216"/>
                <a:ext cx="615315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HK" altLang="zh-TW" sz="3200" b="1" dirty="0" smtClean="0">
                    <a:solidFill>
                      <a:prstClr val="black"/>
                    </a:solidFill>
                    <a:latin typeface="Arial Rounded MT Bold" panose="020F0704030504030204" pitchFamily="34" charset="0"/>
                    <a:ea typeface="Microsoft YaHei" panose="020B0503020204020204" pitchFamily="34" charset="-122"/>
                  </a:rPr>
                  <a:t>Strawberry, Broccoli, Carrot</a:t>
                </a:r>
                <a:endParaRPr lang="en-HK" sz="3200" b="1" dirty="0">
                  <a:solidFill>
                    <a:prstClr val="black"/>
                  </a:solidFill>
                  <a:latin typeface="Arial Rounded MT Bold" panose="020F0704030504030204" pitchFamily="34" charset="0"/>
                  <a:ea typeface="Microsoft YaHei" panose="020B0503020204020204" pitchFamily="34" charset="-122"/>
                </a:endParaRPr>
              </a:p>
            </p:txBody>
          </p:sp>
        </p:grpSp>
        <p:pic>
          <p:nvPicPr>
            <p:cNvPr id="29" name="Content Placeholder 3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37800" y1="78000" x2="37800" y2="78000"/>
                          <a14:backgroundMark x1="49000" y1="66800" x2="49000" y2="66800"/>
                          <a14:backgroundMark x1="49000" y1="66800" x2="37400" y2="78000"/>
                          <a14:backgroundMark x1="78000" y1="74000" x2="78000" y2="74000"/>
                          <a14:backgroundMark x1="67800" y1="78400" x2="67800" y2="78400"/>
                          <a14:backgroundMark x1="67600" y1="78400" x2="78200" y2="7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26863">
              <a:off x="10409659" y="1081845"/>
              <a:ext cx="1776183" cy="1776183"/>
            </a:xfrm>
            <a:prstGeom prst="rect">
              <a:avLst/>
            </a:prstGeom>
            <a:effectLst>
              <a:glow rad="101600">
                <a:schemeClr val="tx1">
                  <a:alpha val="60000"/>
                </a:schemeClr>
              </a:glow>
            </a:effectLst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143" b="94286" l="10000" r="91607">
                          <a14:backgroundMark x1="59643" y1="30381" x2="59643" y2="30381"/>
                          <a14:backgroundMark x1="59643" y1="30381" x2="59464" y2="28476"/>
                          <a14:backgroundMark x1="25357" y1="80381" x2="25357" y2="80381"/>
                          <a14:backgroundMark x1="35595" y1="73810" x2="35595" y2="73810"/>
                          <a14:backgroundMark x1="46250" y1="91810" x2="46250" y2="91810"/>
                          <a14:backgroundMark x1="72083" y1="63143" x2="72083" y2="63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2962" y="1319313"/>
              <a:ext cx="2059397" cy="1287124"/>
            </a:xfrm>
            <a:prstGeom prst="rect">
              <a:avLst/>
            </a:prstGeom>
            <a:effectLst>
              <a:glow rad="63500">
                <a:srgbClr val="000000">
                  <a:alpha val="60000"/>
                </a:srgbClr>
              </a:glow>
            </a:effectLst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812" b="94215" l="2344" r="99180">
                          <a14:foregroundMark x1="62148" y1="10628" x2="62148" y2="10628"/>
                          <a14:foregroundMark x1="61797" y1="9507" x2="61797" y2="9507"/>
                          <a14:foregroundMark x1="9883" y1="41614" x2="9883" y2="41614"/>
                          <a14:foregroundMark x1="17891" y1="31794" x2="17891" y2="31794"/>
                          <a14:foregroundMark x1="17813" y1="31928" x2="20195" y2="32377"/>
                          <a14:foregroundMark x1="20195" y1="32242" x2="20195" y2="32242"/>
                          <a14:foregroundMark x1="20195" y1="32018" x2="20117" y2="32242"/>
                          <a14:foregroundMark x1="7344" y1="62511" x2="7344" y2="62511"/>
                          <a14:foregroundMark x1="2813" y1="57220" x2="2813" y2="57220"/>
                          <a14:foregroundMark x1="91250" y1="79238" x2="91250" y2="79238"/>
                          <a14:foregroundMark x1="91133" y1="68072" x2="91133" y2="68072"/>
                          <a14:backgroundMark x1="21992" y1="80762" x2="21992" y2="80762"/>
                          <a14:backgroundMark x1="41602" y1="82691" x2="41602" y2="82691"/>
                          <a14:backgroundMark x1="50859" y1="91794" x2="50859" y2="91794"/>
                          <a14:backgroundMark x1="71602" y1="15067" x2="71602" y2="15067"/>
                          <a14:backgroundMark x1="71523" y1="15426" x2="89336" y2="49596"/>
                          <a14:backgroundMark x1="51133" y1="91883" x2="76016" y2="921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8514">
              <a:off x="9767563" y="97268"/>
              <a:ext cx="1377267" cy="1199728"/>
            </a:xfrm>
            <a:prstGeom prst="rect">
              <a:avLst/>
            </a:prstGeom>
            <a:effectLst>
              <a:glow rad="101600">
                <a:srgbClr val="000000">
                  <a:alpha val="60000"/>
                </a:srgb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41572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</a:t>
            </a:r>
            <a:r>
              <a:rPr lang="en-HK" altLang="zh-TW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7</a:t>
            </a:r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are seasonal food of all seasons?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84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1600" y="5707755"/>
            <a:ext cx="5873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Chicken, Pork, Chinese cabbage, Flathead </a:t>
            </a:r>
            <a:r>
              <a:rPr lang="en-HK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mullet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37800" y1="78000" x2="37800" y2="78000"/>
                        <a14:backgroundMark x1="49000" y1="66800" x2="49000" y2="66800"/>
                        <a14:backgroundMark x1="49000" y1="66800" x2="37400" y2="78000"/>
                        <a14:backgroundMark x1="78000" y1="74000" x2="78000" y2="74000"/>
                        <a14:backgroundMark x1="67800" y1="78400" x2="67800" y2="78400"/>
                        <a14:backgroundMark x1="67600" y1="78400" x2="78200" y2="7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6863">
            <a:off x="4371477" y="681420"/>
            <a:ext cx="1776183" cy="1776183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3" b="94286" l="10000" r="91607">
                        <a14:backgroundMark x1="59643" y1="30381" x2="59643" y2="30381"/>
                        <a14:backgroundMark x1="59643" y1="30381" x2="59464" y2="28476"/>
                        <a14:backgroundMark x1="25357" y1="80381" x2="25357" y2="80381"/>
                        <a14:backgroundMark x1="35595" y1="73810" x2="35595" y2="73810"/>
                        <a14:backgroundMark x1="46250" y1="91810" x2="46250" y2="91810"/>
                        <a14:backgroundMark x1="72083" y1="63143" x2="72083" y2="6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545"/>
            <a:ext cx="1972049" cy="1232531"/>
          </a:xfrm>
          <a:prstGeom prst="rect">
            <a:avLst/>
          </a:prstGeom>
          <a:effectLst>
            <a:glow rad="63500">
              <a:srgbClr val="0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12" b="94215" l="2344" r="99180">
                        <a14:foregroundMark x1="62148" y1="10628" x2="62148" y2="10628"/>
                        <a14:foregroundMark x1="61797" y1="9507" x2="61797" y2="9507"/>
                        <a14:foregroundMark x1="9883" y1="41614" x2="9883" y2="41614"/>
                        <a14:foregroundMark x1="17891" y1="31794" x2="17891" y2="31794"/>
                        <a14:foregroundMark x1="17813" y1="31928" x2="20195" y2="32377"/>
                        <a14:foregroundMark x1="20195" y1="32242" x2="20195" y2="32242"/>
                        <a14:foregroundMark x1="20195" y1="32018" x2="20117" y2="32242"/>
                        <a14:foregroundMark x1="7344" y1="62511" x2="7344" y2="62511"/>
                        <a14:foregroundMark x1="2813" y1="57220" x2="2813" y2="57220"/>
                        <a14:foregroundMark x1="91250" y1="79238" x2="91250" y2="79238"/>
                        <a14:foregroundMark x1="91133" y1="68072" x2="91133" y2="68072"/>
                        <a14:backgroundMark x1="21992" y1="80762" x2="21992" y2="80762"/>
                        <a14:backgroundMark x1="41602" y1="82691" x2="41602" y2="82691"/>
                        <a14:backgroundMark x1="50859" y1="91794" x2="50859" y2="91794"/>
                        <a14:backgroundMark x1="71602" y1="15067" x2="71602" y2="15067"/>
                        <a14:backgroundMark x1="71523" y1="15426" x2="89336" y2="49596"/>
                        <a14:backgroundMark x1="51133" y1="91883" x2="76016" y2="92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514">
            <a:off x="3507227" y="213257"/>
            <a:ext cx="1377267" cy="1199728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24200" y1="69400" x2="24200" y2="69400"/>
                        <a14:backgroundMark x1="25600" y1="70000" x2="25600" y2="70000"/>
                        <a14:backgroundMark x1="31200" y1="73600" x2="31200" y2="73600"/>
                        <a14:backgroundMark x1="40200" y1="77200" x2="40200" y2="77200"/>
                        <a14:backgroundMark x1="95600" y1="57600" x2="95600" y2="57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844">
            <a:off x="6274186" y="985174"/>
            <a:ext cx="1704954" cy="1704954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600" b="96400" l="1400" r="97400">
                        <a14:backgroundMark x1="13000" y1="21000" x2="13000" y2="21000"/>
                        <a14:backgroundMark x1="13000" y1="21000" x2="3000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878">
            <a:off x="10295467" y="608296"/>
            <a:ext cx="1384903" cy="1384903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838" b="95072" l="14869" r="96242">
                        <a14:backgroundMark x1="26797" y1="39220" x2="26797" y2="39220"/>
                        <a14:backgroundMark x1="26961" y1="51129" x2="26961" y2="5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1053">
            <a:off x="6741610" y="-146087"/>
            <a:ext cx="1686048" cy="13416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877" b="86243" l="3718" r="95385">
                        <a14:backgroundMark x1="10385" y1="64374" x2="10385" y2="64374"/>
                        <a14:backgroundMark x1="13462" y1="68254" x2="13462" y2="68254"/>
                        <a14:backgroundMark x1="15769" y1="70723" x2="15769" y2="70723"/>
                        <a14:backgroundMark x1="17308" y1="71605" x2="17308" y2="71605"/>
                        <a14:backgroundMark x1="20256" y1="73721" x2="20256" y2="73721"/>
                        <a14:backgroundMark x1="22308" y1="74956" x2="22308" y2="74956"/>
                        <a14:backgroundMark x1="28718" y1="80776" x2="28718" y2="80776"/>
                        <a14:backgroundMark x1="47308" y1="83069" x2="47308" y2="83069"/>
                        <a14:backgroundMark x1="50769" y1="83598" x2="50769" y2="83598"/>
                        <a14:backgroundMark x1="78333" y1="60847" x2="78333" y2="60847"/>
                        <a14:backgroundMark x1="82821" y1="52028" x2="82821" y2="52028"/>
                        <a14:backgroundMark x1="81923" y1="36861" x2="81923" y2="36861"/>
                        <a14:backgroundMark x1="85256" y1="35450" x2="85256" y2="35450"/>
                        <a14:backgroundMark x1="79231" y1="28042" x2="79231" y2="28042"/>
                        <a14:backgroundMark x1="77564" y1="26102" x2="77564" y2="26102"/>
                        <a14:backgroundMark x1="78974" y1="24691" x2="78974" y2="24691"/>
                        <a14:backgroundMark x1="60641" y1="83422" x2="60641" y2="83422"/>
                        <a14:backgroundMark x1="83590" y1="75309" x2="83590" y2="75309"/>
                        <a14:backgroundMark x1="83846" y1="65608" x2="83846" y2="65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623" y="3538281"/>
            <a:ext cx="1444687" cy="105017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667" b="90000" l="1167" r="98500">
                        <a14:backgroundMark x1="43333" y1="57167" x2="43333" y2="57167"/>
                        <a14:backgroundMark x1="42500" y1="59167" x2="42500" y2="5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9458">
            <a:off x="6272685" y="3703715"/>
            <a:ext cx="1781978" cy="1781978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839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834" y="4678901"/>
            <a:ext cx="1559988" cy="1164792"/>
          </a:xfrm>
          <a:prstGeom prst="rect">
            <a:avLst/>
          </a:prstGeom>
          <a:effectLst>
            <a:glow rad="101600">
              <a:srgbClr val="010101">
                <a:alpha val="60000"/>
              </a:srgb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72600" l="5400" r="90000">
                        <a14:backgroundMark x1="16200" y1="61800" x2="16200" y2="61800"/>
                        <a14:backgroundMark x1="21200" y1="65000" x2="21200" y2="65000"/>
                        <a14:backgroundMark x1="26200" y1="67000" x2="26200" y2="67000"/>
                        <a14:backgroundMark x1="28200" y1="67000" x2="28200" y2="67000"/>
                        <a14:backgroundMark x1="28200" y1="67000" x2="25800" y2="67400"/>
                        <a14:backgroundMark x1="24400" y1="65400" x2="24400" y2="65400"/>
                        <a14:backgroundMark x1="30200" y1="68200" x2="30200" y2="68200"/>
                        <a14:backgroundMark x1="39800" y1="71800" x2="39800" y2="71800"/>
                        <a14:backgroundMark x1="39800" y1="71800" x2="45600" y2="72400"/>
                        <a14:backgroundMark x1="53800" y1="72000" x2="53800" y2="72000"/>
                        <a14:backgroundMark x1="64800" y1="64800" x2="64800" y2="64800"/>
                        <a14:backgroundMark x1="31000" y1="33400" x2="31000" y2="33400"/>
                        <a14:backgroundMark x1="30800" y1="33600" x2="3060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4839">
            <a:off x="4439578" y="3293671"/>
            <a:ext cx="1657996" cy="1657996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4445" b="64554" l="1167" r="97917">
                        <a14:backgroundMark x1="2917" y1="37448" x2="2917" y2="37448"/>
                        <a14:backgroundMark x1="2917" y1="37448" x2="20917" y2="43286"/>
                        <a14:backgroundMark x1="9500" y1="48040" x2="9500" y2="48040"/>
                        <a14:backgroundMark x1="9500" y1="48040" x2="2917" y2="57214"/>
                        <a14:backgroundMark x1="23250" y1="52711" x2="23250" y2="52711"/>
                        <a14:backgroundMark x1="7833" y1="57048" x2="7833" y2="57048"/>
                        <a14:backgroundMark x1="7833" y1="57048" x2="24167" y2="52210"/>
                        <a14:backgroundMark x1="24167" y1="52377" x2="23833" y2="52711"/>
                        <a14:backgroundMark x1="30083" y1="53378" x2="30083" y2="53378"/>
                        <a14:backgroundMark x1="31167" y1="57298" x2="31167" y2="57298"/>
                        <a14:backgroundMark x1="31250" y1="57381" x2="30167" y2="53545"/>
                        <a14:backgroundMark x1="41833" y1="57048" x2="41833" y2="57048"/>
                        <a14:backgroundMark x1="41750" y1="56964" x2="30667" y2="57465"/>
                        <a14:backgroundMark x1="56250" y1="60050" x2="56250" y2="60050"/>
                        <a14:backgroundMark x1="56250" y1="59967" x2="41667" y2="57048"/>
                        <a14:backgroundMark x1="56417" y1="59049" x2="56417" y2="59049"/>
                        <a14:backgroundMark x1="59250" y1="60801" x2="59250" y2="60801"/>
                        <a14:backgroundMark x1="59083" y1="60801" x2="56500" y2="60217"/>
                        <a14:backgroundMark x1="59417" y1="60717" x2="59417" y2="60717"/>
                        <a14:backgroundMark x1="59417" y1="60717" x2="58750" y2="63386"/>
                        <a14:backgroundMark x1="59083" y1="63470" x2="59083" y2="63470"/>
                        <a14:backgroundMark x1="59083" y1="63470" x2="95417" y2="51710"/>
                        <a14:backgroundMark x1="69750" y1="58799" x2="69750" y2="58799"/>
                        <a14:backgroundMark x1="69750" y1="58799" x2="76917" y2="57465"/>
                        <a14:backgroundMark x1="66583" y1="60467" x2="66583" y2="60467"/>
                        <a14:backgroundMark x1="95583" y1="50375" x2="95583" y2="50375"/>
                        <a14:backgroundMark x1="97083" y1="48457" x2="97083" y2="48457"/>
                        <a14:backgroundMark x1="97250" y1="47706" x2="97250" y2="47706"/>
                        <a14:backgroundMark x1="94917" y1="44120" x2="94917" y2="44120"/>
                        <a14:backgroundMark x1="85500" y1="41618" x2="85500" y2="41618"/>
                        <a14:backgroundMark x1="85667" y1="41618" x2="95250" y2="43620"/>
                        <a14:backgroundMark x1="95250" y1="43620" x2="94250" y2="44204"/>
                        <a14:backgroundMark x1="60750" y1="38866" x2="60750" y2="38866"/>
                        <a14:backgroundMark x1="60750" y1="38866" x2="86667" y2="41618"/>
                        <a14:backgroundMark x1="86667" y1="41618" x2="86667" y2="41618"/>
                        <a14:backgroundMark x1="48667" y1="36364" x2="48667" y2="36364"/>
                        <a14:backgroundMark x1="49000" y1="36364" x2="60500" y2="38699"/>
                        <a14:backgroundMark x1="45917" y1="38866" x2="45917" y2="38866"/>
                        <a14:backgroundMark x1="45833" y1="38699" x2="27167" y2="39033"/>
                        <a14:backgroundMark x1="50500" y1="38866" x2="50500" y2="38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762" b="34805"/>
          <a:stretch/>
        </p:blipFill>
        <p:spPr>
          <a:xfrm rot="20144973">
            <a:off x="124939" y="3685800"/>
            <a:ext cx="1623345" cy="558495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209">
            <a:off x="934300" y="4245622"/>
            <a:ext cx="1497643" cy="1261017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655" b="93173" l="5963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118">
            <a:off x="3623793" y="4091532"/>
            <a:ext cx="1144135" cy="1543152"/>
          </a:xfrm>
          <a:prstGeom prst="rect">
            <a:avLst/>
          </a:prstGeom>
          <a:effectLst>
            <a:glow rad="101600">
              <a:srgbClr val="000000">
                <a:alpha val="60000"/>
              </a:srgbClr>
            </a:glow>
          </a:effectLst>
        </p:spPr>
      </p:pic>
      <p:sp>
        <p:nvSpPr>
          <p:cNvPr id="32" name="Rectangle 31"/>
          <p:cNvSpPr/>
          <p:nvPr/>
        </p:nvSpPr>
        <p:spPr>
          <a:xfrm>
            <a:off x="-67218" y="2573853"/>
            <a:ext cx="6153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HK" altLang="zh-TW" sz="3200" b="1" dirty="0" smtClean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rPr>
              <a:t>Strawberry, Broccoli, Carrot</a:t>
            </a:r>
            <a:endParaRPr lang="en-HK" sz="3200" b="1" dirty="0">
              <a:solidFill>
                <a:prstClr val="black"/>
              </a:solidFill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44379" y="2585209"/>
            <a:ext cx="6779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Grape, Corn, Pumpkin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12456" y="6015941"/>
            <a:ext cx="6444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Orange, Snow pea, Cabbage</a:t>
            </a:r>
            <a:endParaRPr lang="zh-TW" altLang="en-US" sz="32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3384870"/>
            <a:ext cx="6097574" cy="3483635"/>
            <a:chOff x="0" y="3384870"/>
            <a:chExt cx="6097574" cy="3483635"/>
          </a:xfrm>
        </p:grpSpPr>
        <p:grpSp>
          <p:nvGrpSpPr>
            <p:cNvPr id="38" name="Group 37"/>
            <p:cNvGrpSpPr/>
            <p:nvPr/>
          </p:nvGrpSpPr>
          <p:grpSpPr>
            <a:xfrm>
              <a:off x="0" y="3384870"/>
              <a:ext cx="6097574" cy="3483635"/>
              <a:chOff x="0" y="3374365"/>
              <a:chExt cx="6097574" cy="3483635"/>
            </a:xfrm>
            <a:solidFill>
              <a:srgbClr val="8FC36B"/>
            </a:solidFill>
          </p:grpSpPr>
          <p:sp>
            <p:nvSpPr>
              <p:cNvPr id="25" name="Rectangle 24"/>
              <p:cNvSpPr/>
              <p:nvPr/>
            </p:nvSpPr>
            <p:spPr>
              <a:xfrm>
                <a:off x="0" y="3438525"/>
                <a:ext cx="6038850" cy="341947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299239" y="3445781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C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10000" b="72600" l="5400" r="90000">
                            <a14:backgroundMark x1="16200" y1="61800" x2="16200" y2="61800"/>
                            <a14:backgroundMark x1="21200" y1="65000" x2="21200" y2="65000"/>
                            <a14:backgroundMark x1="26200" y1="67000" x2="26200" y2="67000"/>
                            <a14:backgroundMark x1="28200" y1="67000" x2="28200" y2="67000"/>
                            <a14:backgroundMark x1="28200" y1="67000" x2="25800" y2="67400"/>
                            <a14:backgroundMark x1="24400" y1="65400" x2="24400" y2="65400"/>
                            <a14:backgroundMark x1="30200" y1="68200" x2="30200" y2="68200"/>
                            <a14:backgroundMark x1="39800" y1="71800" x2="39800" y2="71800"/>
                            <a14:backgroundMark x1="39800" y1="71800" x2="45600" y2="72400"/>
                            <a14:backgroundMark x1="53800" y1="72000" x2="53800" y2="72000"/>
                            <a14:backgroundMark x1="64800" y1="64800" x2="64800" y2="64800"/>
                            <a14:backgroundMark x1="31000" y1="33400" x2="31000" y2="33400"/>
                            <a14:backgroundMark x1="30800" y1="33600" x2="30600" y2="34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4839">
                <a:off x="4439578" y="3374365"/>
                <a:ext cx="1657996" cy="1657996"/>
              </a:xfrm>
              <a:prstGeom prst="rect">
                <a:avLst/>
              </a:prstGeom>
              <a:noFill/>
              <a:effectLst>
                <a:glow rad="101600">
                  <a:srgbClr val="000000">
                    <a:alpha val="60000"/>
                  </a:srgbClr>
                </a:glow>
              </a:effectLst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 rotWithShape="1">
              <a:blip r:embed="rId22" cstate="print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ackgroundRemoval t="34445" b="64554" l="1167" r="97917">
                            <a14:backgroundMark x1="2917" y1="37448" x2="2917" y2="37448"/>
                            <a14:backgroundMark x1="2917" y1="37448" x2="20917" y2="43286"/>
                            <a14:backgroundMark x1="9500" y1="48040" x2="9500" y2="48040"/>
                            <a14:backgroundMark x1="9500" y1="48040" x2="2917" y2="57214"/>
                            <a14:backgroundMark x1="23250" y1="52711" x2="23250" y2="52711"/>
                            <a14:backgroundMark x1="7833" y1="57048" x2="7833" y2="57048"/>
                            <a14:backgroundMark x1="7833" y1="57048" x2="24167" y2="52210"/>
                            <a14:backgroundMark x1="24167" y1="52377" x2="23833" y2="52711"/>
                            <a14:backgroundMark x1="30083" y1="53378" x2="30083" y2="53378"/>
                            <a14:backgroundMark x1="31167" y1="57298" x2="31167" y2="57298"/>
                            <a14:backgroundMark x1="31250" y1="57381" x2="30167" y2="53545"/>
                            <a14:backgroundMark x1="41833" y1="57048" x2="41833" y2="57048"/>
                            <a14:backgroundMark x1="41750" y1="56964" x2="30667" y2="57465"/>
                            <a14:backgroundMark x1="56250" y1="60050" x2="56250" y2="60050"/>
                            <a14:backgroundMark x1="56250" y1="59967" x2="41667" y2="57048"/>
                            <a14:backgroundMark x1="56417" y1="59049" x2="56417" y2="59049"/>
                            <a14:backgroundMark x1="59250" y1="60801" x2="59250" y2="60801"/>
                            <a14:backgroundMark x1="59083" y1="60801" x2="56500" y2="60217"/>
                            <a14:backgroundMark x1="59417" y1="60717" x2="59417" y2="60717"/>
                            <a14:backgroundMark x1="59417" y1="60717" x2="58750" y2="63386"/>
                            <a14:backgroundMark x1="59083" y1="63470" x2="59083" y2="63470"/>
                            <a14:backgroundMark x1="59083" y1="63470" x2="95417" y2="51710"/>
                            <a14:backgroundMark x1="69750" y1="58799" x2="69750" y2="58799"/>
                            <a14:backgroundMark x1="69750" y1="58799" x2="76917" y2="57465"/>
                            <a14:backgroundMark x1="66583" y1="60467" x2="66583" y2="60467"/>
                            <a14:backgroundMark x1="95583" y1="50375" x2="95583" y2="50375"/>
                            <a14:backgroundMark x1="97083" y1="48457" x2="97083" y2="48457"/>
                            <a14:backgroundMark x1="97250" y1="47706" x2="97250" y2="47706"/>
                            <a14:backgroundMark x1="94917" y1="44120" x2="94917" y2="44120"/>
                            <a14:backgroundMark x1="85500" y1="41618" x2="85500" y2="41618"/>
                            <a14:backgroundMark x1="85667" y1="41618" x2="95250" y2="43620"/>
                            <a14:backgroundMark x1="95250" y1="43620" x2="94250" y2="44204"/>
                            <a14:backgroundMark x1="60750" y1="38866" x2="60750" y2="38866"/>
                            <a14:backgroundMark x1="60750" y1="38866" x2="86667" y2="41618"/>
                            <a14:backgroundMark x1="86667" y1="41618" x2="86667" y2="41618"/>
                            <a14:backgroundMark x1="48667" y1="36364" x2="48667" y2="36364"/>
                            <a14:backgroundMark x1="49000" y1="36364" x2="60500" y2="38699"/>
                            <a14:backgroundMark x1="45917" y1="38866" x2="45917" y2="38866"/>
                            <a14:backgroundMark x1="45833" y1="38699" x2="27167" y2="39033"/>
                            <a14:backgroundMark x1="50500" y1="38866" x2="50500" y2="3886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762" b="34805"/>
              <a:stretch/>
            </p:blipFill>
            <p:spPr>
              <a:xfrm rot="20144973">
                <a:off x="227116" y="3775890"/>
                <a:ext cx="1623345" cy="558495"/>
              </a:xfrm>
              <a:prstGeom prst="rect">
                <a:avLst/>
              </a:prstGeom>
              <a:noFill/>
              <a:effectLst>
                <a:glow rad="101600">
                  <a:srgbClr val="000000">
                    <a:alpha val="60000"/>
                  </a:srgbClr>
                </a:glow>
              </a:effectLst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33209">
                <a:off x="941091" y="4405542"/>
                <a:ext cx="1497643" cy="1261017"/>
              </a:xfrm>
              <a:prstGeom prst="rect">
                <a:avLst/>
              </a:prstGeom>
              <a:noFill/>
              <a:effectLst>
                <a:glow rad="101600">
                  <a:srgbClr val="000000">
                    <a:alpha val="60000"/>
                  </a:srgbClr>
                </a:glow>
              </a:effectLst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BEBA8EAE-BF5A-486C-A8C5-ECC9F3942E4B}">
                    <a14:imgProps xmlns:a14="http://schemas.microsoft.com/office/drawing/2010/main">
                      <a14:imgLayer r:embed="rId27">
                        <a14:imgEffect>
                          <a14:backgroundRemoval t="2655" b="93173" l="5963" r="9608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180118">
                <a:off x="3674519" y="4212091"/>
                <a:ext cx="1144135" cy="1543152"/>
              </a:xfrm>
              <a:prstGeom prst="rect">
                <a:avLst/>
              </a:prstGeom>
              <a:noFill/>
              <a:effectLst>
                <a:glow rad="101600">
                  <a:srgbClr val="000000">
                    <a:alpha val="60000"/>
                  </a:srgbClr>
                </a:glow>
              </a:effectLst>
            </p:spPr>
          </p:pic>
        </p:grpSp>
        <p:sp>
          <p:nvSpPr>
            <p:cNvPr id="37" name="TextBox 36"/>
            <p:cNvSpPr txBox="1"/>
            <p:nvPr/>
          </p:nvSpPr>
          <p:spPr>
            <a:xfrm>
              <a:off x="25180" y="5687012"/>
              <a:ext cx="587369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altLang="zh-TW" sz="3200" b="1" dirty="0" smtClean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Chicken, Pork, Chinese cabbage, Flathead </a:t>
              </a:r>
              <a:r>
                <a:rPr lang="en-HK" altLang="zh-TW" sz="3200" b="1" dirty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mullet</a:t>
              </a:r>
              <a:endParaRPr lang="en-HK" sz="3200" b="1" dirty="0"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5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</a:t>
            </a:r>
            <a:r>
              <a:rPr lang="en-HK" altLang="zh-TW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8</a:t>
            </a:r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combination factor emits the most food miles’ carbon emission?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9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146129" y="5467861"/>
            <a:ext cx="62716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latin typeface="Arial Rounded MT Bold" panose="020F0704030504030204" pitchFamily="34" charset="0"/>
              </a:rPr>
              <a:t>Long </a:t>
            </a:r>
            <a:r>
              <a:rPr lang="en-US" sz="3200" b="1" dirty="0">
                <a:latin typeface="Arial Rounded MT Bold" panose="020F0704030504030204" pitchFamily="34" charset="0"/>
              </a:rPr>
              <a:t>transportation distance; using </a:t>
            </a:r>
            <a:r>
              <a:rPr lang="en-US" sz="3200" b="1" u="sng" dirty="0">
                <a:latin typeface="Arial Rounded MT Bold" panose="020F0704030504030204" pitchFamily="34" charset="0"/>
              </a:rPr>
              <a:t>Air </a:t>
            </a:r>
            <a:r>
              <a:rPr lang="en-US" sz="3200" b="1" u="sng" dirty="0" smtClean="0">
                <a:latin typeface="Arial Rounded MT Bold" panose="020F0704030504030204" pitchFamily="34" charset="0"/>
              </a:rPr>
              <a:t>transportation</a:t>
            </a:r>
            <a:endParaRPr lang="en-US" sz="32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38850" y="2068708"/>
            <a:ext cx="6202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latin typeface="Arial Rounded MT Bold" panose="020F0704030504030204" pitchFamily="34" charset="0"/>
              </a:rPr>
              <a:t>Long </a:t>
            </a:r>
            <a:r>
              <a:rPr lang="en-US" sz="3200" b="1" dirty="0">
                <a:latin typeface="Arial Rounded MT Bold" panose="020F0704030504030204" pitchFamily="34" charset="0"/>
              </a:rPr>
              <a:t>transportation distance; using </a:t>
            </a:r>
            <a:r>
              <a:rPr lang="en-US" sz="3200" b="1" u="sng" dirty="0">
                <a:latin typeface="Arial Rounded MT Bold" panose="020F0704030504030204" pitchFamily="34" charset="0"/>
              </a:rPr>
              <a:t>Road transportation</a:t>
            </a:r>
            <a:r>
              <a:rPr lang="en-US" sz="3200" b="1" dirty="0">
                <a:latin typeface="Arial Rounded MT Bold" panose="020F0704030504030204" pitchFamily="34" charset="0"/>
              </a:rPr>
              <a:t>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82180" y="5467861"/>
            <a:ext cx="61153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Short </a:t>
            </a:r>
            <a:r>
              <a:rPr lang="en-US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transportation distance; using </a:t>
            </a:r>
            <a:r>
              <a:rPr lang="en-US" altLang="zh-TW" sz="3200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Water transportation </a:t>
            </a:r>
            <a:endParaRPr lang="zh-TW" altLang="en-US" sz="3200" b="1" u="sng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86659" y="2068708"/>
            <a:ext cx="6212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latin typeface="Arial Rounded MT Bold" panose="020F0704030504030204" pitchFamily="34" charset="0"/>
              </a:rPr>
              <a:t>Short</a:t>
            </a:r>
            <a:r>
              <a:rPr lang="en-US" sz="3200" b="1" dirty="0">
                <a:latin typeface="Arial Rounded MT Bold" panose="020F0704030504030204" pitchFamily="34" charset="0"/>
              </a:rPr>
              <a:t> transportation distance; using </a:t>
            </a:r>
            <a:r>
              <a:rPr lang="en-US" sz="3200" b="1" u="sng" dirty="0">
                <a:latin typeface="Arial Rounded MT Bold" panose="020F0704030504030204" pitchFamily="34" charset="0"/>
              </a:rPr>
              <a:t>Rail transportation</a:t>
            </a:r>
            <a:r>
              <a:rPr lang="en-US" sz="3200" b="1" dirty="0">
                <a:latin typeface="Arial Rounded MT Bold" panose="020F0704030504030204" pitchFamily="34" charset="0"/>
              </a:rPr>
              <a:t> </a:t>
            </a:r>
            <a:endParaRPr lang="zh-TW" altLang="en-US" sz="60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116394" y="3444875"/>
            <a:ext cx="6271638" cy="3419475"/>
            <a:chOff x="4715956" y="-479425"/>
            <a:chExt cx="6271638" cy="3419475"/>
          </a:xfrm>
          <a:solidFill>
            <a:srgbClr val="8FC36B"/>
          </a:solidFill>
        </p:grpSpPr>
        <p:sp>
          <p:nvSpPr>
            <p:cNvPr id="8" name="Rectangle 7"/>
            <p:cNvSpPr/>
            <p:nvPr/>
          </p:nvSpPr>
          <p:spPr>
            <a:xfrm>
              <a:off x="4832350" y="-479425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131589" y="-472169"/>
              <a:ext cx="1238983" cy="2400657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15956" y="1549911"/>
              <a:ext cx="62716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u="sng" dirty="0">
                  <a:latin typeface="Arial Rounded MT Bold" panose="020F0704030504030204" pitchFamily="34" charset="0"/>
                </a:rPr>
                <a:t>Long </a:t>
              </a:r>
              <a:r>
                <a:rPr lang="en-US" sz="3200" b="1" dirty="0">
                  <a:latin typeface="Arial Rounded MT Bold" panose="020F0704030504030204" pitchFamily="34" charset="0"/>
                </a:rPr>
                <a:t>transportation distance; using </a:t>
              </a:r>
              <a:r>
                <a:rPr lang="en-US" sz="3200" b="1" u="sng" dirty="0">
                  <a:latin typeface="Arial Rounded MT Bold" panose="020F0704030504030204" pitchFamily="34" charset="0"/>
                </a:rPr>
                <a:t>Air </a:t>
              </a:r>
              <a:r>
                <a:rPr lang="en-US" sz="3200" b="1" u="sng" dirty="0" smtClean="0">
                  <a:latin typeface="Arial Rounded MT Bold" panose="020F0704030504030204" pitchFamily="34" charset="0"/>
                </a:rPr>
                <a:t>transportation</a:t>
              </a:r>
              <a:endParaRPr lang="en-US" sz="3200" b="1" dirty="0"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61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</a:t>
            </a:r>
            <a:r>
              <a:rPr lang="en-HK" altLang="zh-TW" b="1" u="sng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9</a:t>
            </a:r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is not a benefit of eating local seasonal food?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03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8766" y="5411450"/>
            <a:ext cx="5145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HK" altLang="zh-TW" sz="4400" b="1" dirty="0" smtClean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rPr>
              <a:t>Use heating equipment</a:t>
            </a:r>
            <a:endParaRPr lang="zh-TW" altLang="en-US" sz="4400" b="1" dirty="0">
              <a:solidFill>
                <a:prstClr val="black"/>
              </a:solidFill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286" y="2172167"/>
            <a:ext cx="4452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5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Fresher food</a:t>
            </a:r>
            <a:endParaRPr lang="zh-TW" altLang="en-US" sz="5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68379" y="1984719"/>
            <a:ext cx="5354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Reduce carbon footprint</a:t>
            </a:r>
            <a:endParaRPr lang="zh-TW" altLang="en-US" sz="4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6889" y="5411450"/>
            <a:ext cx="52378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Use fewer chemical Fertilizer</a:t>
            </a:r>
            <a:endParaRPr lang="zh-TW" altLang="en-US" sz="4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3431269"/>
            <a:ext cx="6038850" cy="3426731"/>
            <a:chOff x="0" y="3445781"/>
            <a:chExt cx="6038850" cy="3426731"/>
          </a:xfrm>
          <a:solidFill>
            <a:srgbClr val="8FC36B"/>
          </a:solidFill>
        </p:grpSpPr>
        <p:sp>
          <p:nvSpPr>
            <p:cNvPr id="10" name="Rectangle 9"/>
            <p:cNvSpPr/>
            <p:nvPr/>
          </p:nvSpPr>
          <p:spPr>
            <a:xfrm>
              <a:off x="0" y="3453037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6541" y="5425962"/>
              <a:ext cx="5145768" cy="14465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HK" altLang="zh-TW" sz="4400" b="1" dirty="0" smtClean="0">
                  <a:solidFill>
                    <a:prstClr val="black"/>
                  </a:solidFill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Use heating equipment</a:t>
              </a:r>
              <a:endParaRPr lang="zh-TW" altLang="en-US" sz="4400" b="1" dirty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5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59" y="1732164"/>
            <a:ext cx="11738429" cy="28057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1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What is the percentage of imported food in Hong Kong?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1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59" y="1732164"/>
            <a:ext cx="11738429" cy="2805716"/>
          </a:xfrm>
        </p:spPr>
        <p:txBody>
          <a:bodyPr/>
          <a:lstStyle/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10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are common types of package?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56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90657" y="5767756"/>
            <a:ext cx="4452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All of the above</a:t>
            </a:r>
            <a:endParaRPr lang="zh-TW" altLang="en-US" sz="4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90656" y="2375367"/>
            <a:ext cx="4452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Metal</a:t>
            </a:r>
            <a:endParaRPr lang="zh-TW" altLang="en-US" sz="4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2084" y="2375367"/>
            <a:ext cx="4452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Paper</a:t>
            </a:r>
            <a:endParaRPr lang="zh-TW" altLang="en-US" sz="44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690919" y="3431269"/>
            <a:ext cx="7401832" cy="3013213"/>
            <a:chOff x="-690919" y="3445781"/>
            <a:chExt cx="7401832" cy="3013213"/>
          </a:xfrm>
          <a:solidFill>
            <a:srgbClr val="8FC36B"/>
          </a:solidFill>
        </p:grpSpPr>
        <p:sp>
          <p:nvSpPr>
            <p:cNvPr id="13" name="Rectangle 12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-690919" y="5689553"/>
              <a:ext cx="74018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TW" sz="4400" b="1" dirty="0" smtClean="0">
                  <a:solidFill>
                    <a:prstClr val="black"/>
                  </a:solidFill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Plastic</a:t>
              </a:r>
              <a:endParaRPr lang="zh-TW" altLang="en-US" sz="4400" b="1" dirty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11890" y="3438525"/>
            <a:ext cx="7489710" cy="3419475"/>
            <a:chOff x="-752704" y="3445781"/>
            <a:chExt cx="7401832" cy="3419475"/>
          </a:xfrm>
          <a:solidFill>
            <a:srgbClr val="8FC36B"/>
          </a:solidFill>
        </p:grpSpPr>
        <p:sp>
          <p:nvSpPr>
            <p:cNvPr id="16" name="Rectangle 15"/>
            <p:cNvSpPr/>
            <p:nvPr/>
          </p:nvSpPr>
          <p:spPr>
            <a:xfrm>
              <a:off x="-33377" y="3445781"/>
              <a:ext cx="6038850" cy="3419475"/>
            </a:xfrm>
            <a:prstGeom prst="rect">
              <a:avLst/>
            </a:prstGeom>
            <a:solidFill>
              <a:srgbClr val="3484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D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752704" y="5826760"/>
              <a:ext cx="74018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zh-TW" sz="4400" b="1" dirty="0" smtClean="0">
                  <a:solidFill>
                    <a:prstClr val="black"/>
                  </a:solidFill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All of the above</a:t>
              </a:r>
              <a:endParaRPr lang="zh-TW" altLang="en-US" sz="4400" b="1" dirty="0">
                <a:solidFill>
                  <a:prstClr val="black"/>
                </a:solidFill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986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5059" y="1732164"/>
            <a:ext cx="11738429" cy="2805716"/>
          </a:xfrm>
        </p:spPr>
        <p:txBody>
          <a:bodyPr/>
          <a:lstStyle/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11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Which of the following is the solution of over packaging?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33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066" y="5663888"/>
            <a:ext cx="541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Package Free 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6934" y="2172167"/>
            <a:ext cx="5895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Tertiary Packaging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3415" y="1818223"/>
            <a:ext cx="601027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Individual Packaging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6253" y="5679277"/>
            <a:ext cx="632460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Servicing Packaging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91172" y="3357106"/>
            <a:ext cx="6153150" cy="3502862"/>
            <a:chOff x="6038850" y="-64337"/>
            <a:chExt cx="6153150" cy="3502862"/>
          </a:xfrm>
          <a:solidFill>
            <a:srgbClr val="8FC36B"/>
          </a:solidFill>
        </p:grpSpPr>
        <p:grpSp>
          <p:nvGrpSpPr>
            <p:cNvPr id="13" name="Group 12"/>
            <p:cNvGrpSpPr/>
            <p:nvPr/>
          </p:nvGrpSpPr>
          <p:grpSpPr>
            <a:xfrm>
              <a:off x="6038850" y="-64337"/>
              <a:ext cx="6153150" cy="3502862"/>
              <a:chOff x="6038850" y="-42566"/>
              <a:chExt cx="6153150" cy="3502862"/>
            </a:xfrm>
            <a:grpFill/>
          </p:grpSpPr>
          <p:sp>
            <p:nvSpPr>
              <p:cNvPr id="14" name="Rectangle 13"/>
              <p:cNvSpPr/>
              <p:nvPr/>
            </p:nvSpPr>
            <p:spPr>
              <a:xfrm>
                <a:off x="6038850" y="21771"/>
                <a:ext cx="6153150" cy="343852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8495933" y="-42566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C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061980" y="1930627"/>
              <a:ext cx="6130020" cy="81560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altLang="zh-TW" sz="4700" b="1" dirty="0" smtClean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Package Free</a:t>
              </a:r>
              <a:endParaRPr lang="zh-TW" altLang="en-US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3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5059" y="1732164"/>
            <a:ext cx="11738429" cy="2805716"/>
          </a:xfrm>
        </p:spPr>
        <p:txBody>
          <a:bodyPr/>
          <a:lstStyle/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12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</a:t>
            </a:r>
            <a:r>
              <a:rPr lang="en-US" altLang="zh-TW" b="1" dirty="0" err="1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hich</a:t>
            </a:r>
            <a:r>
              <a:rPr lang="en-US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of the following bag can achieve low carbon diet when shopping?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3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066" y="5663888"/>
            <a:ext cx="541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Plastic Bag 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6934" y="2172167"/>
            <a:ext cx="5895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Paper Bag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3415" y="1818223"/>
            <a:ext cx="601027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Reusable Bag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8847" y="5416407"/>
            <a:ext cx="632460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Brown Envelope</a:t>
            </a:r>
            <a:endParaRPr lang="zh-TW" altLang="en-US" sz="4700" b="1" dirty="0" smtClean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61977" y="-112198"/>
            <a:ext cx="6153152" cy="3550723"/>
            <a:chOff x="6061980" y="-64337"/>
            <a:chExt cx="6153152" cy="3550723"/>
          </a:xfrm>
          <a:solidFill>
            <a:srgbClr val="8FC36B"/>
          </a:solidFill>
        </p:grpSpPr>
        <p:grpSp>
          <p:nvGrpSpPr>
            <p:cNvPr id="13" name="Group 12"/>
            <p:cNvGrpSpPr/>
            <p:nvPr/>
          </p:nvGrpSpPr>
          <p:grpSpPr>
            <a:xfrm>
              <a:off x="6061982" y="-64337"/>
              <a:ext cx="6153150" cy="3550723"/>
              <a:chOff x="6061982" y="-42566"/>
              <a:chExt cx="6153150" cy="3550723"/>
            </a:xfrm>
            <a:grpFill/>
          </p:grpSpPr>
          <p:sp>
            <p:nvSpPr>
              <p:cNvPr id="14" name="Rectangle 13"/>
              <p:cNvSpPr/>
              <p:nvPr/>
            </p:nvSpPr>
            <p:spPr>
              <a:xfrm>
                <a:off x="6061982" y="69632"/>
                <a:ext cx="6153150" cy="3438525"/>
              </a:xfrm>
              <a:prstGeom prst="rect">
                <a:avLst/>
              </a:prstGeom>
              <a:solidFill>
                <a:srgbClr val="FFC30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8495933" y="-42566"/>
                <a:ext cx="1238983" cy="2400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B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061980" y="1930627"/>
              <a:ext cx="613002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4700" b="1" dirty="0" smtClean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Reusable Bag</a:t>
              </a:r>
              <a:endParaRPr lang="zh-TW" altLang="en-US" sz="47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51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0075" y="2595532"/>
            <a:ext cx="50717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THE END</a:t>
            </a:r>
            <a:endParaRPr lang="en-HK" sz="5400" b="1" dirty="0"/>
          </a:p>
        </p:txBody>
      </p:sp>
    </p:spTree>
    <p:extLst>
      <p:ext uri="{BB962C8B-B14F-4D97-AF65-F5344CB8AC3E}">
        <p14:creationId xmlns:p14="http://schemas.microsoft.com/office/powerpoint/2010/main" val="258539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3030" y="5642248"/>
            <a:ext cx="42163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HK" altLang="zh-TW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Over </a:t>
            </a:r>
            <a:r>
              <a:rPr lang="en-US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8874" y="2215517"/>
            <a:ext cx="372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80%</a:t>
            </a:r>
            <a:endParaRPr lang="en-HK" sz="60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97436" y="2222837"/>
            <a:ext cx="41692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10654" y="5633459"/>
            <a:ext cx="65881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HK" altLang="zh-TW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Less than </a:t>
            </a:r>
            <a:r>
              <a:rPr lang="en-US" sz="60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90%</a:t>
            </a:r>
            <a:endParaRPr lang="en-US" sz="60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0" y="3438525"/>
            <a:ext cx="6045958" cy="3419475"/>
            <a:chOff x="0" y="3445781"/>
            <a:chExt cx="6038850" cy="3419475"/>
          </a:xfrm>
        </p:grpSpPr>
        <p:sp>
          <p:nvSpPr>
            <p:cNvPr id="19" name="Rectangle 18"/>
            <p:cNvSpPr/>
            <p:nvPr/>
          </p:nvSpPr>
          <p:spPr>
            <a:xfrm>
              <a:off x="0" y="3445781"/>
              <a:ext cx="6038850" cy="3419475"/>
            </a:xfrm>
            <a:prstGeom prst="rect">
              <a:avLst/>
            </a:prstGeom>
            <a:solidFill>
              <a:srgbClr val="8FC36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299239" y="3445781"/>
              <a:ext cx="1238983" cy="240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50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</a:t>
              </a:r>
              <a:endParaRPr lang="en-US" sz="15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11225" y="5642248"/>
              <a:ext cx="421639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HK" altLang="zh-TW" sz="6000" b="1" dirty="0" smtClean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Over </a:t>
              </a:r>
              <a:r>
                <a:rPr lang="en-US" sz="6000" b="1" dirty="0" smtClean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90%</a:t>
              </a:r>
              <a:endParaRPr lang="en-US" sz="6000" b="1" dirty="0"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408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59" y="1732164"/>
            <a:ext cx="11738429" cy="28057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2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What </a:t>
            </a: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are</a:t>
            </a: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 </a:t>
            </a: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the top 5 food imported </a:t>
            </a: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countries in </a:t>
            </a: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Hong Kong?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9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224518" y="2164612"/>
            <a:ext cx="57869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China, United States, Thailand, Brazil, Australia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5029" y="5616509"/>
            <a:ext cx="5520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China, United States, Brazil, France, Thailand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982" y="5616509"/>
            <a:ext cx="5420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K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China, Singapore, United States, Brazil, Australia 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68623" y="2164612"/>
            <a:ext cx="611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China, Japan, United States, France, Australia </a:t>
            </a:r>
            <a:endParaRPr lang="en-HK" sz="32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38850" y="-61635"/>
            <a:ext cx="6153150" cy="3494047"/>
            <a:chOff x="6041404" y="-37780"/>
            <a:chExt cx="6153150" cy="3481091"/>
          </a:xfrm>
        </p:grpSpPr>
        <p:grpSp>
          <p:nvGrpSpPr>
            <p:cNvPr id="15" name="Group 14"/>
            <p:cNvGrpSpPr/>
            <p:nvPr/>
          </p:nvGrpSpPr>
          <p:grpSpPr>
            <a:xfrm>
              <a:off x="6041404" y="-37780"/>
              <a:ext cx="6153150" cy="3481091"/>
              <a:chOff x="6038850" y="-42566"/>
              <a:chExt cx="6153150" cy="3481091"/>
            </a:xfrm>
            <a:solidFill>
              <a:srgbClr val="FFC301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6038850" y="0"/>
                <a:ext cx="6153150" cy="343852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8495933" y="-42566"/>
                <a:ext cx="1238983" cy="2400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B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224518" y="2167995"/>
              <a:ext cx="578691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3200" b="1" dirty="0">
                  <a:latin typeface="Arial Rounded MT Bold" panose="020F0704030504030204" pitchFamily="34" charset="0"/>
                  <a:ea typeface="Microsoft YaHei" panose="020B0503020204020204" pitchFamily="34" charset="-122"/>
                </a:rPr>
                <a:t>China, United States, Thailand, Brazil, Australia</a:t>
              </a:r>
              <a:endParaRPr lang="en-HK" sz="3200" b="1" dirty="0">
                <a:latin typeface="Arial Rounded MT Bold" panose="020F0704030504030204" pitchFamily="34" charset="0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16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3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______ transportation has the highest emission; it emits around ______ times more greenhouse gases than water transport.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37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8740" y="2365828"/>
            <a:ext cx="3802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Water; 40</a:t>
            </a:r>
            <a:endParaRPr lang="en-HK" sz="54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12648" y="2365828"/>
            <a:ext cx="3098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road; 50</a:t>
            </a:r>
          </a:p>
        </p:txBody>
      </p:sp>
      <p:sp>
        <p:nvSpPr>
          <p:cNvPr id="6" name="Rectangle 5"/>
          <p:cNvSpPr/>
          <p:nvPr/>
        </p:nvSpPr>
        <p:spPr>
          <a:xfrm>
            <a:off x="1664770" y="5751003"/>
            <a:ext cx="23780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5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Air; 50</a:t>
            </a:r>
            <a:endParaRPr lang="en-US" altLang="zh-TW" sz="54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3723" y="5751003"/>
            <a:ext cx="27366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5400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Rail; 40</a:t>
            </a:r>
            <a:endParaRPr lang="en-US" altLang="zh-TW" sz="5400" b="1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3438525"/>
            <a:ext cx="6038850" cy="3419475"/>
            <a:chOff x="0" y="3445781"/>
            <a:chExt cx="6038850" cy="3419475"/>
          </a:xfrm>
          <a:solidFill>
            <a:srgbClr val="8FC36B"/>
          </a:solidFill>
        </p:grpSpPr>
        <p:sp>
          <p:nvSpPr>
            <p:cNvPr id="12" name="Rectangle 11"/>
            <p:cNvSpPr/>
            <p:nvPr/>
          </p:nvSpPr>
          <p:spPr>
            <a:xfrm>
              <a:off x="0" y="3445781"/>
              <a:ext cx="6038850" cy="341947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Rounded MT Bold" panose="020F070403050403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830381" y="3445781"/>
              <a:ext cx="2378087" cy="3235808"/>
              <a:chOff x="1830381" y="3445781"/>
              <a:chExt cx="2378087" cy="3235808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2299239" y="3445781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  <a:latin typeface="Arial Rounded MT Bold" panose="020F0704030504030204" pitchFamily="34" charset="0"/>
                  </a:rPr>
                  <a:t>C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830381" y="5758259"/>
                <a:ext cx="2378087" cy="923330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en-US" altLang="zh-TW" sz="5400" b="1" dirty="0" smtClean="0">
                    <a:latin typeface="Arial Rounded MT Bold" panose="020F0704030504030204" pitchFamily="34" charset="0"/>
                    <a:ea typeface="Microsoft YaHei" panose="020B0503020204020204" pitchFamily="34" charset="-122"/>
                  </a:rPr>
                  <a:t>Air; 50</a:t>
                </a:r>
                <a:endParaRPr lang="en-US" altLang="zh-TW" sz="5400" b="1" dirty="0">
                  <a:latin typeface="Arial Rounded MT Bold" panose="020F0704030504030204" pitchFamily="34" charset="0"/>
                  <a:ea typeface="Microsoft YaHei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036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59" y="1732163"/>
            <a:ext cx="11738429" cy="38156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Question 4</a:t>
            </a:r>
            <a:br>
              <a:rPr lang="en-HK" altLang="zh-TW" b="1" u="sng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/>
            </a:r>
            <a:b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</a:br>
            <a:r>
              <a:rPr lang="en-HK" altLang="zh-TW" b="1" dirty="0" smtClean="0">
                <a:latin typeface="Arial Rounded MT Bold" panose="020F0704030504030204" pitchFamily="34" charset="0"/>
                <a:ea typeface="Microsoft YaHei" panose="020B0503020204020204" pitchFamily="34" charset="-122"/>
              </a:rPr>
              <a:t>Consuming local produce ingredients reduces ______times CO2 emissions than far-flung ingredients.</a:t>
            </a:r>
            <a:endParaRPr lang="en-HK" dirty="0">
              <a:latin typeface="Arial Rounded MT Bold" panose="020F070403050403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0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58279" y="5697568"/>
            <a:ext cx="4682079" cy="92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algn="ctr">
              <a:lnSpc>
                <a:spcPct val="107000"/>
              </a:lnSpc>
              <a:spcAft>
                <a:spcPts val="800"/>
              </a:spcAft>
            </a:pPr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5-17 times</a:t>
            </a:r>
            <a:endParaRPr lang="en-US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1361" y="2278093"/>
            <a:ext cx="40959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5-18 times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51152" y="2218272"/>
            <a:ext cx="40959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4-17 times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16645" y="5697568"/>
            <a:ext cx="40959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4-18 times</a:t>
            </a:r>
            <a:r>
              <a:rPr lang="zh-TW" altLang="en-US" sz="5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HK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38850" y="3438525"/>
            <a:ext cx="6153150" cy="3419475"/>
            <a:chOff x="6038850" y="3438525"/>
            <a:chExt cx="6153150" cy="3419475"/>
          </a:xfrm>
          <a:solidFill>
            <a:srgbClr val="3484CC"/>
          </a:solidFill>
        </p:grpSpPr>
        <p:grpSp>
          <p:nvGrpSpPr>
            <p:cNvPr id="10" name="Group 9"/>
            <p:cNvGrpSpPr/>
            <p:nvPr/>
          </p:nvGrpSpPr>
          <p:grpSpPr>
            <a:xfrm>
              <a:off x="6038850" y="3438525"/>
              <a:ext cx="6153150" cy="3419475"/>
              <a:chOff x="6038850" y="2154011"/>
              <a:chExt cx="6153150" cy="3419475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>
                <a:off x="6038850" y="2154011"/>
                <a:ext cx="6153150" cy="3419475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8495933" y="2154011"/>
                <a:ext cx="1238983" cy="2400657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15000" b="1" spc="50" dirty="0" smtClean="0">
                    <a:ln w="9525" cmpd="sng">
                      <a:solidFill>
                        <a:schemeClr val="accent1"/>
                      </a:solidFill>
                      <a:prstDash val="solid"/>
                    </a:ln>
                    <a:solidFill>
                      <a:srgbClr val="70AD47">
                        <a:tint val="1000"/>
                      </a:srgbClr>
                    </a:solidFill>
                    <a:effectLst>
                      <a:glow rad="38100">
                        <a:schemeClr val="accent1">
                          <a:alpha val="40000"/>
                        </a:schemeClr>
                      </a:glow>
                    </a:effectLst>
                  </a:rPr>
                  <a:t>D</a:t>
                </a:r>
                <a:endParaRPr lang="en-US" sz="15000" b="1" cap="none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6458279" y="5590144"/>
              <a:ext cx="4630712" cy="9240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685800"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54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5-17 times</a:t>
              </a:r>
              <a:endParaRPr 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00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304</Words>
  <Application>Microsoft Office PowerPoint</Application>
  <PresentationFormat>Widescreen</PresentationFormat>
  <Paragraphs>86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Microsoft YaHei</vt:lpstr>
      <vt:lpstr>新細明體</vt:lpstr>
      <vt:lpstr>Arial</vt:lpstr>
      <vt:lpstr>Arial Rounded MT Bold</vt:lpstr>
      <vt:lpstr>Calibri</vt:lpstr>
      <vt:lpstr>Calibri Light</vt:lpstr>
      <vt:lpstr>Times New Roman</vt:lpstr>
      <vt:lpstr>Office Theme</vt:lpstr>
      <vt:lpstr>Low Carbon Diet Quiz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 10  Which of the following are common types of package?</vt:lpstr>
      <vt:lpstr>PowerPoint Presentation</vt:lpstr>
      <vt:lpstr>Question 11  Which of the following is the solution of over packaging?</vt:lpstr>
      <vt:lpstr>PowerPoint Presentation</vt:lpstr>
      <vt:lpstr>Question 12  Which of the following bag can achieve low carbon diet when shopping?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本地時令食材知多少</dc:title>
  <dc:creator>Crystal Chan YM</dc:creator>
  <cp:lastModifiedBy>Charlie Chan HY</cp:lastModifiedBy>
  <cp:revision>50</cp:revision>
  <dcterms:created xsi:type="dcterms:W3CDTF">2023-11-06T03:17:21Z</dcterms:created>
  <dcterms:modified xsi:type="dcterms:W3CDTF">2024-01-15T07:28:40Z</dcterms:modified>
</cp:coreProperties>
</file>